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376" r:id="rId4"/>
    <p:sldId id="367" r:id="rId5"/>
    <p:sldId id="320" r:id="rId6"/>
    <p:sldId id="318" r:id="rId7"/>
    <p:sldId id="321" r:id="rId8"/>
    <p:sldId id="322" r:id="rId9"/>
    <p:sldId id="314" r:id="rId10"/>
    <p:sldId id="265" r:id="rId11"/>
    <p:sldId id="266" r:id="rId12"/>
    <p:sldId id="267" r:id="rId13"/>
    <p:sldId id="331" r:id="rId14"/>
    <p:sldId id="269" r:id="rId15"/>
    <p:sldId id="270" r:id="rId16"/>
    <p:sldId id="332" r:id="rId17"/>
    <p:sldId id="271" r:id="rId18"/>
    <p:sldId id="294" r:id="rId19"/>
    <p:sldId id="368" r:id="rId20"/>
    <p:sldId id="295" r:id="rId21"/>
    <p:sldId id="346" r:id="rId22"/>
    <p:sldId id="347" r:id="rId23"/>
    <p:sldId id="348" r:id="rId24"/>
    <p:sldId id="349" r:id="rId25"/>
    <p:sldId id="374" r:id="rId26"/>
    <p:sldId id="377" r:id="rId27"/>
    <p:sldId id="36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9583-606B-4B41-9C81-DCC469043585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836-00A1-4343-B29A-E1C4CEE736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4529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9583-606B-4B41-9C81-DCC469043585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836-00A1-4343-B29A-E1C4CEE736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1781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9583-606B-4B41-9C81-DCC469043585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836-00A1-4343-B29A-E1C4CEE736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749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9583-606B-4B41-9C81-DCC469043585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836-00A1-4343-B29A-E1C4CEE736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4525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9583-606B-4B41-9C81-DCC469043585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836-00A1-4343-B29A-E1C4CEE736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02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9583-606B-4B41-9C81-DCC469043585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836-00A1-4343-B29A-E1C4CEE736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958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9583-606B-4B41-9C81-DCC469043585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836-00A1-4343-B29A-E1C4CEE736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304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9583-606B-4B41-9C81-DCC469043585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836-00A1-4343-B29A-E1C4CEE736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963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9583-606B-4B41-9C81-DCC469043585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836-00A1-4343-B29A-E1C4CEE736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404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9583-606B-4B41-9C81-DCC469043585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836-00A1-4343-B29A-E1C4CEE736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221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D9583-606B-4B41-9C81-DCC469043585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0E939836-00A1-4343-B29A-E1C4CEE73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251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ED9583-606B-4B41-9C81-DCC469043585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939836-00A1-4343-B29A-E1C4CEE7365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xmlns="" val="8596478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28258" y="1143001"/>
            <a:ext cx="74893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prstClr val="white"/>
                </a:solidFill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32856" y="2707821"/>
            <a:ext cx="77397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prstClr val="white"/>
                </a:solidFill>
                <a:latin typeface="Book Antiqua" panose="02040602050305030304" pitchFamily="18" charset="0"/>
              </a:rPr>
              <a:t>TITLE OF THE TOPIC- MANAGEMENT OF DEEP CARIOUS LESIONS INDIRECT AND DIRECT PULP CAPPING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0" y="5143500"/>
            <a:ext cx="85452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prstClr val="white"/>
                </a:solidFill>
                <a:latin typeface="Book Antiqua" panose="02040602050305030304" pitchFamily="18" charset="0"/>
              </a:rPr>
              <a:t>DEPARTMENT OF CONSERVATIVE DENTISTRY AND ENDODONTICS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1524001" y="846365"/>
            <a:ext cx="1393371" cy="15859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>
                <a:solidFill>
                  <a:srgbClr val="FFC000">
                    <a:shade val="90000"/>
                  </a:srgbClr>
                </a:solidFill>
                <a:latin typeface="Constantia"/>
              </a:rPr>
              <a:pPr/>
              <a:t>1</a:t>
            </a:fld>
            <a:endParaRPr lang="en-US" dirty="0">
              <a:solidFill>
                <a:srgbClr val="FFC000">
                  <a:shade val="90000"/>
                </a:srgbClr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Vital Pulp Therapy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• Protective base/liner</a:t>
            </a:r>
          </a:p>
          <a:p>
            <a:pPr>
              <a:buNone/>
            </a:pPr>
            <a:r>
              <a:rPr lang="en-US" dirty="0"/>
              <a:t>• Indirect pulp treatment (IPT)</a:t>
            </a:r>
          </a:p>
          <a:p>
            <a:pPr>
              <a:buNone/>
            </a:pPr>
            <a:r>
              <a:rPr lang="en-US" dirty="0"/>
              <a:t>• Direct pulp capping (DPC)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dirty="0" err="1"/>
              <a:t>Pulpotomy</a:t>
            </a:r>
            <a:endParaRPr lang="en-US" dirty="0"/>
          </a:p>
          <a:p>
            <a:pPr>
              <a:buNone/>
            </a:pPr>
            <a:r>
              <a:rPr lang="en-US" dirty="0"/>
              <a:t>• Partial pulpotomy (permanent teeth)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9605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Protective Base/Liner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• Indications (AAPD):</a:t>
            </a:r>
          </a:p>
          <a:p>
            <a:pPr>
              <a:buNone/>
            </a:pPr>
            <a:r>
              <a:rPr lang="en-US" dirty="0"/>
              <a:t>– dentin tubules exposed by cavity prep</a:t>
            </a:r>
          </a:p>
          <a:p>
            <a:pPr>
              <a:buNone/>
            </a:pPr>
            <a:r>
              <a:rPr lang="en-US" dirty="0"/>
              <a:t>– minimize injury/promote healing</a:t>
            </a:r>
          </a:p>
          <a:p>
            <a:pPr>
              <a:buNone/>
            </a:pPr>
            <a:r>
              <a:rPr lang="en-US" dirty="0"/>
              <a:t>• Objectives</a:t>
            </a:r>
          </a:p>
          <a:p>
            <a:pPr>
              <a:buNone/>
            </a:pPr>
            <a:r>
              <a:rPr lang="en-US" dirty="0"/>
              <a:t>– preserve pulpal vitality</a:t>
            </a:r>
          </a:p>
          <a:p>
            <a:pPr>
              <a:buNone/>
            </a:pPr>
            <a:r>
              <a:rPr lang="en-US" dirty="0"/>
              <a:t>– promote pulpal healing</a:t>
            </a:r>
          </a:p>
          <a:p>
            <a:pPr>
              <a:buNone/>
            </a:pPr>
            <a:r>
              <a:rPr lang="en-US" dirty="0"/>
              <a:t>– promote tertiary dentin formation</a:t>
            </a:r>
          </a:p>
          <a:p>
            <a:pPr>
              <a:buNone/>
            </a:pPr>
            <a:r>
              <a:rPr lang="en-US" dirty="0"/>
              <a:t>– alleviate/prevent post-op signs and symptoms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8967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Indirect Pulp Treatment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• Indications</a:t>
            </a:r>
          </a:p>
          <a:p>
            <a:pPr>
              <a:buNone/>
            </a:pPr>
            <a:r>
              <a:rPr lang="en-US" dirty="0"/>
              <a:t>– deep carious lesion-no signs of pulpal degeneration </a:t>
            </a:r>
          </a:p>
          <a:p>
            <a:pPr>
              <a:buNone/>
            </a:pPr>
            <a:r>
              <a:rPr lang="en-US" dirty="0"/>
              <a:t>– incomplete caries removal</a:t>
            </a:r>
          </a:p>
          <a:p>
            <a:pPr>
              <a:buNone/>
            </a:pPr>
            <a:r>
              <a:rPr lang="en-US" dirty="0"/>
              <a:t>– no pulp exposure</a:t>
            </a:r>
          </a:p>
          <a:p>
            <a:pPr>
              <a:buNone/>
            </a:pPr>
            <a:r>
              <a:rPr lang="en-US" dirty="0"/>
              <a:t>• Objectives (AAPD)</a:t>
            </a:r>
          </a:p>
          <a:p>
            <a:pPr>
              <a:buNone/>
            </a:pPr>
            <a:r>
              <a:rPr lang="en-US" dirty="0"/>
              <a:t>– complete seal, preserve vitality, no post-op</a:t>
            </a:r>
          </a:p>
          <a:p>
            <a:pPr>
              <a:buNone/>
            </a:pPr>
            <a:r>
              <a:rPr lang="en-US" dirty="0"/>
              <a:t>signs/symptoms, formation of tertiary dentin, no</a:t>
            </a:r>
          </a:p>
          <a:p>
            <a:pPr>
              <a:buNone/>
            </a:pPr>
            <a:r>
              <a:rPr lang="en-US" dirty="0"/>
              <a:t>evidence of pathology/resorption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905126"/>
            <a:ext cx="196215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92124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/>
              <a:t>Ultimate objective of the treatment is to maintain pulp vitality:</a:t>
            </a:r>
          </a:p>
          <a:p>
            <a:r>
              <a:rPr lang="en-US" dirty="0"/>
              <a:t>1. arresting the carious process.</a:t>
            </a:r>
          </a:p>
          <a:p>
            <a:r>
              <a:rPr lang="en-US" dirty="0"/>
              <a:t>2. promoting dentin sclerosis (reducing permeability)</a:t>
            </a:r>
          </a:p>
          <a:p>
            <a:r>
              <a:rPr lang="en-US" dirty="0"/>
              <a:t>3. stimulating the formation  of tertiary dentin.</a:t>
            </a:r>
          </a:p>
          <a:p>
            <a:r>
              <a:rPr lang="en-US" dirty="0"/>
              <a:t>4. </a:t>
            </a:r>
            <a:r>
              <a:rPr lang="en-US" dirty="0" err="1"/>
              <a:t>remineralizing</a:t>
            </a:r>
            <a:r>
              <a:rPr lang="en-US" dirty="0"/>
              <a:t> the carious dentin.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Direct Pulp Capping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Objectives</a:t>
            </a:r>
          </a:p>
          <a:p>
            <a:pPr>
              <a:buNone/>
            </a:pPr>
            <a:r>
              <a:rPr lang="en-US" dirty="0"/>
              <a:t>(AAPD)</a:t>
            </a:r>
          </a:p>
          <a:p>
            <a:pPr>
              <a:buNone/>
            </a:pPr>
            <a:r>
              <a:rPr lang="en-US" dirty="0"/>
              <a:t>• Preserve vitality</a:t>
            </a:r>
          </a:p>
          <a:p>
            <a:pPr>
              <a:buNone/>
            </a:pPr>
            <a:r>
              <a:rPr lang="en-US" dirty="0"/>
              <a:t>• No post-treatment signs or symptoms</a:t>
            </a:r>
          </a:p>
          <a:p>
            <a:pPr>
              <a:buNone/>
            </a:pPr>
            <a:r>
              <a:rPr lang="en-US" dirty="0"/>
              <a:t>• Pulp healing</a:t>
            </a:r>
          </a:p>
          <a:p>
            <a:pPr>
              <a:buNone/>
            </a:pPr>
            <a:r>
              <a:rPr lang="en-US" dirty="0"/>
              <a:t>• Tertiary dentin</a:t>
            </a:r>
          </a:p>
          <a:p>
            <a:pPr>
              <a:buNone/>
            </a:pPr>
            <a:r>
              <a:rPr lang="en-US" dirty="0"/>
              <a:t>• No pathologic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3506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Pulp Capping Agents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• Ca(OH)2 still widely used and taught</a:t>
            </a:r>
          </a:p>
          <a:p>
            <a:pPr>
              <a:buNone/>
            </a:pPr>
            <a:r>
              <a:rPr lang="en-US" dirty="0"/>
              <a:t>• ZOE - chronic inflammation</a:t>
            </a:r>
          </a:p>
          <a:p>
            <a:pPr>
              <a:buNone/>
            </a:pPr>
            <a:r>
              <a:rPr lang="en-US" dirty="0"/>
              <a:t>• Mineral trioxide aggregate (MTA)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3641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Seltzer and Bender </a:t>
            </a:r>
          </a:p>
          <a:p>
            <a:pPr>
              <a:buNone/>
            </a:pPr>
            <a:r>
              <a:rPr lang="en-US" dirty="0"/>
              <a:t>Pulp capping should be discouraged for carious pulp exposure because microorganisms and inflammation are invariably associated.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Direct Pulp Cap </a:t>
            </a:r>
          </a:p>
          <a:p>
            <a:pPr>
              <a:buNone/>
            </a:pPr>
            <a:r>
              <a:rPr lang="en-US" dirty="0"/>
              <a:t>• Success </a:t>
            </a:r>
            <a:r>
              <a:rPr lang="en-US" i="1" dirty="0"/>
              <a:t>inversely </a:t>
            </a:r>
            <a:r>
              <a:rPr lang="en-US" dirty="0"/>
              <a:t>related to bleeding at site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b="1" dirty="0"/>
              <a:t>D</a:t>
            </a:r>
            <a:r>
              <a:rPr lang="en-US" dirty="0"/>
              <a:t>ebris at exposure site: clean out with saline or</a:t>
            </a:r>
          </a:p>
          <a:p>
            <a:pPr>
              <a:buNone/>
            </a:pPr>
            <a:r>
              <a:rPr lang="en-US" dirty="0"/>
              <a:t>anesthetic to prevent inflammation caused by</a:t>
            </a:r>
          </a:p>
          <a:p>
            <a:pPr>
              <a:buNone/>
            </a:pPr>
            <a:r>
              <a:rPr lang="en-US" dirty="0"/>
              <a:t>dentinal chips; keep pulp moist.</a:t>
            </a:r>
          </a:p>
          <a:p>
            <a:pPr>
              <a:buNone/>
            </a:pPr>
            <a:r>
              <a:rPr lang="en-US" dirty="0"/>
              <a:t>• Clot will prevent contact of material with the pulp; clot may release products that attract bacteria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6402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Pulpotomy in Permanent teeth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Teeth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Indications:</a:t>
            </a:r>
          </a:p>
          <a:p>
            <a:pPr>
              <a:buNone/>
            </a:pPr>
            <a:r>
              <a:rPr lang="en-US" dirty="0"/>
              <a:t>1.radiographic signs of </a:t>
            </a:r>
            <a:r>
              <a:rPr lang="en-US" dirty="0" err="1"/>
              <a:t>radicular</a:t>
            </a:r>
            <a:r>
              <a:rPr lang="en-US" dirty="0"/>
              <a:t> pulp vitality, absence of pathologic change,</a:t>
            </a:r>
          </a:p>
          <a:p>
            <a:pPr>
              <a:buNone/>
            </a:pPr>
            <a:r>
              <a:rPr lang="en-US" dirty="0"/>
              <a:t>2. restorability, and</a:t>
            </a:r>
          </a:p>
          <a:p>
            <a:pPr>
              <a:buNone/>
            </a:pPr>
            <a:r>
              <a:rPr lang="en-US" dirty="0"/>
              <a:t>3.at least two-thirds remaining root length. </a:t>
            </a:r>
          </a:p>
          <a:p>
            <a:pPr>
              <a:buNone/>
            </a:pPr>
            <a:r>
              <a:rPr lang="en-US" dirty="0"/>
              <a:t>4. incompletely formed apices </a:t>
            </a:r>
          </a:p>
          <a:p>
            <a:pPr>
              <a:buNone/>
            </a:pPr>
            <a:r>
              <a:rPr lang="en-US" dirty="0"/>
              <a:t>5.cariously exposed pulps that give evidence of extensive coronal tissue inflammation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8112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Contraindications </a:t>
            </a:r>
          </a:p>
          <a:p>
            <a:r>
              <a:rPr lang="en-US" dirty="0"/>
              <a:t>1.Teeth with a history of spontaneous pain should not be considered.</a:t>
            </a:r>
          </a:p>
          <a:p>
            <a:r>
              <a:rPr lang="en-US" dirty="0"/>
              <a:t>2. If profuse hemorrhage occurs on entering the pulp chamber, </a:t>
            </a:r>
          </a:p>
          <a:p>
            <a:r>
              <a:rPr lang="en-US" dirty="0"/>
              <a:t>3.the  presence of pus in the chamber presence of a fistula, </a:t>
            </a: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4.</a:t>
            </a:r>
            <a:r>
              <a:rPr lang="en-US" dirty="0"/>
              <a:t>interradicular bone loss,</a:t>
            </a: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5.</a:t>
            </a:r>
            <a:r>
              <a:rPr lang="en-US" dirty="0"/>
              <a:t> internal root resorption,</a:t>
            </a:r>
          </a:p>
          <a:p>
            <a:r>
              <a:rPr lang="en-US" dirty="0">
                <a:sym typeface="Symbol"/>
              </a:rPr>
              <a:t>6.</a:t>
            </a:r>
            <a:r>
              <a:rPr lang="en-US" dirty="0"/>
              <a:t>roots that are two-thirds </a:t>
            </a:r>
            <a:r>
              <a:rPr lang="en-US" dirty="0" err="1"/>
              <a:t>resorbed</a:t>
            </a:r>
            <a:r>
              <a:rPr lang="en-US" dirty="0"/>
              <a:t> or pathologic root resorption.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645229" y="1314453"/>
            <a:ext cx="6945086" cy="82731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23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057401" y="2816678"/>
          <a:ext cx="7674428" cy="1363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499">
                  <a:extLst>
                    <a:ext uri="{9D8B030D-6E8A-4147-A177-3AD203B41FA5}">
                      <a16:colId xmlns="" xmlns:a16="http://schemas.microsoft.com/office/drawing/2014/main" val="946123654"/>
                    </a:ext>
                  </a:extLst>
                </a:gridCol>
                <a:gridCol w="3344427">
                  <a:extLst>
                    <a:ext uri="{9D8B030D-6E8A-4147-A177-3AD203B41FA5}">
                      <a16:colId xmlns="" xmlns:a16="http://schemas.microsoft.com/office/drawing/2014/main" val="2411658997"/>
                    </a:ext>
                  </a:extLst>
                </a:gridCol>
                <a:gridCol w="2304502">
                  <a:extLst>
                    <a:ext uri="{9D8B030D-6E8A-4147-A177-3AD203B41FA5}">
                      <a16:colId xmlns="" xmlns:a16="http://schemas.microsoft.com/office/drawing/2014/main" val="3411213719"/>
                    </a:ext>
                  </a:extLst>
                </a:gridCol>
              </a:tblGrid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Core areas*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Domain</a:t>
                      </a:r>
                      <a:r>
                        <a:rPr lang="en-US" sz="1400" baseline="0" dirty="0"/>
                        <a:t> **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Category #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868424398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Morphology </a:t>
                      </a:r>
                    </a:p>
                  </a:txBody>
                  <a:tcPr marL="68576" marR="68576" marT="34294" marB="3429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Cognitive </a:t>
                      </a:r>
                    </a:p>
                  </a:txBody>
                  <a:tcPr marL="68576" marR="68576" marT="34294" marB="3429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Must know</a:t>
                      </a:r>
                    </a:p>
                  </a:txBody>
                  <a:tcPr marL="68576" marR="68576" marT="34294" marB="34294"/>
                </a:tc>
                <a:extLst>
                  <a:ext uri="{0D108BD9-81ED-4DB2-BD59-A6C34878D82A}">
                    <a16:rowId xmlns="" xmlns:a16="http://schemas.microsoft.com/office/drawing/2014/main" val="3586572506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Methods </a:t>
                      </a:r>
                    </a:p>
                  </a:txBody>
                  <a:tcPr marL="68576" marR="68576" marT="34294" marB="3429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Psychomotor </a:t>
                      </a:r>
                    </a:p>
                  </a:txBody>
                  <a:tcPr marL="68576" marR="68576" marT="34294" marB="3429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Desire to know</a:t>
                      </a:r>
                    </a:p>
                  </a:txBody>
                  <a:tcPr marL="68576" marR="68576" marT="34294" marB="34294"/>
                </a:tc>
                <a:extLst>
                  <a:ext uri="{0D108BD9-81ED-4DB2-BD59-A6C34878D82A}">
                    <a16:rowId xmlns="" xmlns:a16="http://schemas.microsoft.com/office/drawing/2014/main" val="2359924706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Failures </a:t>
                      </a:r>
                    </a:p>
                  </a:txBody>
                  <a:tcPr marL="68576" marR="68576" marT="34294" marB="3429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Cognitive </a:t>
                      </a:r>
                    </a:p>
                  </a:txBody>
                  <a:tcPr marL="68576" marR="68576" marT="34294" marB="3429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Nice to know</a:t>
                      </a:r>
                    </a:p>
                  </a:txBody>
                  <a:tcPr marL="68576" marR="68576" marT="34294" marB="34294"/>
                </a:tc>
                <a:extLst>
                  <a:ext uri="{0D108BD9-81ED-4DB2-BD59-A6C34878D82A}">
                    <a16:rowId xmlns="" xmlns:a16="http://schemas.microsoft.com/office/drawing/2014/main" val="257729749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66257" y="4414708"/>
            <a:ext cx="62157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white"/>
                </a:solidFill>
                <a:latin typeface="Constantia"/>
              </a:rPr>
              <a:t>*Subtopic of importance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white"/>
                </a:solidFill>
                <a:latin typeface="Constantia"/>
              </a:rPr>
              <a:t>**  Cognitive, Psychomotor   or Affective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white"/>
                </a:solidFill>
                <a:latin typeface="Constantia"/>
              </a:rPr>
              <a:t># Must know , Nice to know  &amp; Desire to know </a:t>
            </a:r>
          </a:p>
          <a:p>
            <a:r>
              <a:rPr lang="en-US" sz="2100" dirty="0">
                <a:solidFill>
                  <a:prstClr val="white"/>
                </a:solidFill>
                <a:latin typeface="Constantia"/>
              </a:rPr>
              <a:t>( Table to be prepared as per the above format )</a:t>
            </a:r>
          </a:p>
        </p:txBody>
      </p:sp>
      <p:sp>
        <p:nvSpPr>
          <p:cNvPr id="4" name="Rectangle 3"/>
          <p:cNvSpPr/>
          <p:nvPr/>
        </p:nvSpPr>
        <p:spPr>
          <a:xfrm>
            <a:off x="2405744" y="2266325"/>
            <a:ext cx="73478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100" dirty="0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>
                <a:solidFill>
                  <a:srgbClr val="FFC000">
                    <a:shade val="90000"/>
                  </a:srgbClr>
                </a:solidFill>
                <a:latin typeface="Constantia"/>
              </a:rPr>
              <a:pPr/>
              <a:t>2</a:t>
            </a:fld>
            <a:endParaRPr lang="en-US">
              <a:solidFill>
                <a:srgbClr val="FFC000">
                  <a:shade val="90000"/>
                </a:srgbClr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4717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Agents for Permanent Tooth Pulpotomy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dirty="0" err="1"/>
              <a:t>Ca</a:t>
            </a:r>
            <a:r>
              <a:rPr lang="en-US" dirty="0"/>
              <a:t>(OH)2 most widely used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dirty="0" err="1"/>
              <a:t>Formocresol</a:t>
            </a:r>
            <a:endParaRPr lang="en-US" dirty="0"/>
          </a:p>
          <a:p>
            <a:pPr>
              <a:buNone/>
            </a:pPr>
            <a:r>
              <a:rPr lang="en-US" dirty="0"/>
              <a:t>– limited circumstances</a:t>
            </a:r>
          </a:p>
          <a:p>
            <a:pPr>
              <a:buNone/>
            </a:pPr>
            <a:r>
              <a:rPr lang="en-US" dirty="0"/>
              <a:t>– short-term preservation of permanent molar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dirty="0" err="1"/>
              <a:t>Glutaraldehyde</a:t>
            </a:r>
            <a:endParaRPr lang="en-US" dirty="0"/>
          </a:p>
          <a:p>
            <a:pPr>
              <a:buNone/>
            </a:pPr>
            <a:r>
              <a:rPr lang="en-US" dirty="0"/>
              <a:t>– not well tested in permanent teeth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912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/>
              <a:t>Objectives: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 maintain vitality of </a:t>
            </a:r>
            <a:r>
              <a:rPr lang="en-US" dirty="0" err="1"/>
              <a:t>radicular</a:t>
            </a:r>
            <a:r>
              <a:rPr lang="en-US" dirty="0"/>
              <a:t> pulp root-end closure: </a:t>
            </a:r>
            <a:r>
              <a:rPr lang="en-US" dirty="0" err="1"/>
              <a:t>apexogenesis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eliminate need for surgery facilitate GP fill with apical stop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Formocrsol</a:t>
            </a:r>
            <a:r>
              <a:rPr lang="en-US" dirty="0"/>
              <a:t>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 linear </a:t>
            </a:r>
            <a:r>
              <a:rPr lang="en-US" dirty="0" err="1"/>
              <a:t>osteodentin</a:t>
            </a:r>
            <a:r>
              <a:rPr lang="en-US" dirty="0"/>
              <a:t> calcification may develop as a response to </a:t>
            </a:r>
            <a:r>
              <a:rPr lang="en-US" dirty="0" err="1"/>
              <a:t>formocresol</a:t>
            </a:r>
            <a:r>
              <a:rPr lang="en-US" dirty="0"/>
              <a:t> </a:t>
            </a:r>
            <a:r>
              <a:rPr lang="en-US" dirty="0" err="1"/>
              <a:t>pulpotomies</a:t>
            </a:r>
            <a:r>
              <a:rPr lang="en-US" dirty="0"/>
              <a:t> over time,</a:t>
            </a:r>
          </a:p>
          <a:p>
            <a:pPr lvl="0"/>
            <a:r>
              <a:rPr lang="en-US" dirty="0"/>
              <a:t> there has been considerable concern expressed by </a:t>
            </a:r>
            <a:r>
              <a:rPr lang="en-US" dirty="0" err="1"/>
              <a:t>endodontists</a:t>
            </a:r>
            <a:r>
              <a:rPr lang="en-US" dirty="0"/>
              <a:t> of the difficulty in renegotiating treated young permanent canals after the apices have closed.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Because of improved clinical outcomes, </a:t>
            </a:r>
            <a:r>
              <a:rPr lang="en-US" sz="2800" i="1" dirty="0">
                <a:solidFill>
                  <a:schemeClr val="bg1"/>
                </a:solidFill>
              </a:rPr>
              <a:t>calcium hydroxide </a:t>
            </a:r>
            <a:r>
              <a:rPr lang="en-US" dirty="0"/>
              <a:t>is the recommended pulpotomy agent for carious and traumatic exposures in young permanent teeth, particularly with incomplete apical closure 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Following the closure of the apex, it is generally recommended that conventional root canal obturation be accomplished to avoid the potential long-term outcome of root canal calcification.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TAKE HOME MESSAGE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rationale was introduced by </a:t>
            </a:r>
            <a:r>
              <a:rPr lang="en-US" b="1" dirty="0" err="1">
                <a:solidFill>
                  <a:schemeClr val="bg1"/>
                </a:solidFill>
              </a:rPr>
              <a:t>Teuscher</a:t>
            </a:r>
            <a:r>
              <a:rPr lang="en-US" b="1" dirty="0">
                <a:solidFill>
                  <a:schemeClr val="bg1"/>
                </a:solidFill>
              </a:rPr>
              <a:t> and </a:t>
            </a:r>
            <a:r>
              <a:rPr lang="en-US" b="1" dirty="0" err="1">
                <a:solidFill>
                  <a:schemeClr val="bg1"/>
                </a:solidFill>
              </a:rPr>
              <a:t>Zander</a:t>
            </a:r>
            <a:r>
              <a:rPr lang="en-US" b="1" dirty="0">
                <a:solidFill>
                  <a:schemeClr val="bg1"/>
                </a:solidFill>
              </a:rPr>
              <a:t> in 1938</a:t>
            </a:r>
            <a:r>
              <a:rPr lang="en-US" dirty="0"/>
              <a:t>, who described it as a “vital” technique. </a:t>
            </a:r>
          </a:p>
          <a:p>
            <a:r>
              <a:rPr lang="en-US" dirty="0"/>
              <a:t>pulp tissue adjacent to the calcium hydroxide was first necrotized by the high pH (11 to 12) of the calcium hydroxide. </a:t>
            </a:r>
          </a:p>
          <a:p>
            <a:r>
              <a:rPr lang="en-US" dirty="0"/>
              <a:t>acute inflammatory changes in the underlying tissue. </a:t>
            </a:r>
          </a:p>
          <a:p>
            <a:pPr lvl="0"/>
            <a:r>
              <a:rPr lang="en-US" dirty="0"/>
              <a:t>After 4 weeks, a new </a:t>
            </a:r>
            <a:r>
              <a:rPr lang="en-US" dirty="0" err="1"/>
              <a:t>odontoblastic</a:t>
            </a:r>
            <a:r>
              <a:rPr lang="en-US" dirty="0"/>
              <a:t> layer and, </a:t>
            </a:r>
            <a:endParaRPr lang="en-US" dirty="0">
              <a:sym typeface="Symbol"/>
            </a:endParaRPr>
          </a:p>
          <a:p>
            <a:pPr lvl="0"/>
            <a:r>
              <a:rPr lang="en-US" dirty="0"/>
              <a:t>eventually, a bridge of dentin developed.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152650" y="1031422"/>
            <a:ext cx="7886700" cy="1093844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>
                <a:solidFill>
                  <a:srgbClr val="FFC000">
                    <a:shade val="90000"/>
                  </a:srgbClr>
                </a:solidFill>
                <a:latin typeface="Constantia"/>
              </a:rPr>
              <a:pPr/>
              <a:t>25</a:t>
            </a:fld>
            <a:endParaRPr lang="en-US">
              <a:solidFill>
                <a:srgbClr val="FFC000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05821" y="2971800"/>
            <a:ext cx="69233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dirty="0">
                <a:solidFill>
                  <a:prstClr val="white"/>
                </a:solidFill>
                <a:latin typeface="Constantia"/>
              </a:rPr>
              <a:t>Write in brief about </a:t>
            </a:r>
            <a:r>
              <a:rPr lang="en-US" dirty="0" err="1">
                <a:solidFill>
                  <a:prstClr val="white"/>
                </a:solidFill>
                <a:latin typeface="Constantia"/>
              </a:rPr>
              <a:t>apexogenesis</a:t>
            </a:r>
            <a:r>
              <a:rPr lang="en-US" dirty="0">
                <a:solidFill>
                  <a:prstClr val="white"/>
                </a:solidFill>
                <a:latin typeface="Constantia"/>
              </a:rPr>
              <a:t>.</a:t>
            </a:r>
          </a:p>
          <a:p>
            <a:pPr marL="342900" indent="-342900">
              <a:buFontTx/>
              <a:buAutoNum type="arabicPeriod"/>
            </a:pPr>
            <a:r>
              <a:rPr lang="en-US" dirty="0">
                <a:solidFill>
                  <a:prstClr val="white"/>
                </a:solidFill>
                <a:latin typeface="Constantia"/>
              </a:rPr>
              <a:t>Write a short note on vital pulp therapy. </a:t>
            </a:r>
          </a:p>
          <a:p>
            <a:pPr marL="342900" indent="-342900">
              <a:buFontTx/>
              <a:buAutoNum type="arabicPeriod"/>
            </a:pPr>
            <a:r>
              <a:rPr lang="en-US" dirty="0">
                <a:solidFill>
                  <a:prstClr val="white"/>
                </a:solidFill>
                <a:latin typeface="Constantia"/>
              </a:rPr>
              <a:t> write in brief about pulp capping agents</a:t>
            </a:r>
          </a:p>
          <a:p>
            <a:pPr marL="342900" indent="-342900">
              <a:buFontTx/>
              <a:buAutoNum type="arabicPeriod"/>
            </a:pPr>
            <a:r>
              <a:rPr lang="en-US" dirty="0">
                <a:solidFill>
                  <a:prstClr val="white"/>
                </a:solidFill>
                <a:latin typeface="Constantia"/>
              </a:rPr>
              <a:t>Write a short not on apexification and its techniques.</a:t>
            </a:r>
          </a:p>
          <a:p>
            <a:pPr marL="342900" indent="-342900">
              <a:buFontTx/>
              <a:buAutoNum type="arabicPeriod"/>
            </a:pPr>
            <a:endParaRPr lang="en-US" dirty="0">
              <a:solidFill>
                <a:prstClr val="white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872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References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1.Endodontics – Fifth Edition - John I. Ingle, Leif K. </a:t>
            </a:r>
            <a:r>
              <a:rPr lang="en-US" dirty="0" err="1"/>
              <a:t>Bakland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>
                <a:sym typeface="Symbol"/>
              </a:rPr>
              <a:t>2.</a:t>
            </a:r>
            <a:r>
              <a:rPr lang="en-US" dirty="0"/>
              <a:t>Dentistry for the adolescent- </a:t>
            </a:r>
            <a:r>
              <a:rPr lang="en-US" dirty="0" err="1"/>
              <a:t>Castaldi</a:t>
            </a:r>
            <a:r>
              <a:rPr lang="en-US" dirty="0"/>
              <a:t> and Brass </a:t>
            </a:r>
            <a:r>
              <a:rPr lang="en-US" dirty="0">
                <a:sym typeface="Symbol"/>
              </a:rPr>
              <a:t>3.</a:t>
            </a:r>
            <a:r>
              <a:rPr lang="en-US" dirty="0"/>
              <a:t>Paediatric Dentistry- Pinkham Clinical </a:t>
            </a:r>
            <a:r>
              <a:rPr lang="en-US" dirty="0" err="1"/>
              <a:t>Pedodontics</a:t>
            </a:r>
            <a:r>
              <a:rPr lang="en-US" dirty="0"/>
              <a:t> -Finn Dentistry for Child and Adolescent- Mc Donald </a:t>
            </a:r>
          </a:p>
          <a:p>
            <a:r>
              <a:rPr lang="en-US" dirty="0"/>
              <a:t>4.Pathways of the Pulp, 6th edition- Cohen S, Burns R </a:t>
            </a:r>
            <a:r>
              <a:rPr lang="en-US" dirty="0">
                <a:sym typeface="Symbol"/>
              </a:rPr>
              <a:t>5.</a:t>
            </a:r>
            <a:r>
              <a:rPr lang="en-US" dirty="0"/>
              <a:t>Endodontic Practice- Grossman Text Book Of 6.Pedodontics - </a:t>
            </a:r>
            <a:r>
              <a:rPr lang="en-US" dirty="0" err="1"/>
              <a:t>Shobha</a:t>
            </a:r>
            <a:r>
              <a:rPr lang="en-US" dirty="0"/>
              <a:t> </a:t>
            </a:r>
            <a:r>
              <a:rPr lang="en-US" dirty="0" err="1"/>
              <a:t>Tandon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</a:t>
            </a:r>
            <a:r>
              <a:rPr lang="en-US" dirty="0"/>
              <a:t>Martin Trope. Treatment of Immature Teeth; </a:t>
            </a:r>
          </a:p>
          <a:p>
            <a:r>
              <a:rPr lang="en-US" dirty="0"/>
              <a:t>7.Endodontic Topics 2006 Jung et al. Biologically Based Treatment of Immature Permanent Teeth with Pulpal Necrosis; JOE—Volume 34, Number 7, July 2008 Huang et al. </a:t>
            </a:r>
          </a:p>
          <a:p>
            <a:r>
              <a:rPr lang="en-US" dirty="0"/>
              <a:t>8.The Hidden Treasure in Apical Papilla; JOE — Volume 34, Number 6, June 2008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3D55F1D-FDAF-869D-7A04-D2109CDBFB2F}"/>
              </a:ext>
            </a:extLst>
          </p:cNvPr>
          <p:cNvSpPr txBox="1"/>
          <p:nvPr/>
        </p:nvSpPr>
        <p:spPr>
          <a:xfrm>
            <a:off x="2603241" y="2939143"/>
            <a:ext cx="7781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/>
              <a:t>THANK</a:t>
            </a:r>
            <a:r>
              <a:rPr lang="en-IN" dirty="0"/>
              <a:t> </a:t>
            </a:r>
            <a:r>
              <a:rPr lang="en-IN" sz="4400" dirty="0"/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xmlns="" val="2410072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Pulp therapy</a:t>
            </a:r>
          </a:p>
          <a:p>
            <a:r>
              <a:rPr lang="en-US" dirty="0" smtClean="0"/>
              <a:t>Direct pulp capping </a:t>
            </a:r>
          </a:p>
          <a:p>
            <a:r>
              <a:rPr lang="en-US" dirty="0" smtClean="0"/>
              <a:t>Indirect pulp capping</a:t>
            </a:r>
          </a:p>
          <a:p>
            <a:r>
              <a:rPr lang="en-US" dirty="0" smtClean="0"/>
              <a:t>Pulp capping agents</a:t>
            </a:r>
          </a:p>
          <a:p>
            <a:r>
              <a:rPr lang="en-US" dirty="0" smtClean="0"/>
              <a:t>Take home message questions </a:t>
            </a:r>
            <a:r>
              <a:rPr lang="en-US" dirty="0" err="1" smtClean="0"/>
              <a:t>refrences</a:t>
            </a:r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81984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History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earliest account of vital pulp therapy was in 1756, when </a:t>
            </a:r>
            <a:r>
              <a:rPr lang="en-US" i="1" dirty="0">
                <a:solidFill>
                  <a:schemeClr val="bg1"/>
                </a:solidFill>
              </a:rPr>
              <a:t>Phillip Pfaff </a:t>
            </a:r>
            <a:r>
              <a:rPr lang="en-US" dirty="0"/>
              <a:t>packed a small piece of gold over an exposed vital pulp to promote healing.</a:t>
            </a:r>
          </a:p>
          <a:p>
            <a:endParaRPr lang="en-US" dirty="0"/>
          </a:p>
          <a:p>
            <a:r>
              <a:rPr lang="en-US" dirty="0"/>
              <a:t>By 1922, </a:t>
            </a:r>
            <a:r>
              <a:rPr lang="en-US" dirty="0">
                <a:solidFill>
                  <a:schemeClr val="bg1"/>
                </a:solidFill>
              </a:rPr>
              <a:t>Rebel</a:t>
            </a:r>
            <a:r>
              <a:rPr lang="en-US" dirty="0"/>
              <a:t> –”the exposed pulp is a doomed organ .” and that the recovery of vital unaffected pulp when exposed to the oral environment was invariably doomed and the one must consider it as a lost organ”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 of preserving primary teeth:-</a:t>
            </a:r>
          </a:p>
          <a:p>
            <a:pPr>
              <a:buNone/>
            </a:pPr>
            <a:r>
              <a:rPr lang="en-US" dirty="0"/>
              <a:t>1.Preservation of arch space.</a:t>
            </a:r>
          </a:p>
          <a:p>
            <a:pPr>
              <a:buNone/>
            </a:pPr>
            <a:r>
              <a:rPr lang="en-US" dirty="0"/>
              <a:t>2.Enhance esthetics &amp; mastication.</a:t>
            </a:r>
          </a:p>
          <a:p>
            <a:pPr>
              <a:buNone/>
            </a:pPr>
            <a:r>
              <a:rPr lang="en-US" dirty="0"/>
              <a:t>3. Aid in speech</a:t>
            </a:r>
          </a:p>
          <a:p>
            <a:pPr>
              <a:buNone/>
            </a:pPr>
            <a:r>
              <a:rPr lang="en-US" dirty="0"/>
              <a:t>4. Prevent psychologic effects.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Loss of pulpal vitality in the young permanent tooth creates special problems.</a:t>
            </a:r>
          </a:p>
          <a:p>
            <a:r>
              <a:rPr lang="en-US" dirty="0"/>
              <a:t> Since the pulp is necessary for the formation of dentin, if the pulp is lost before root length is completed the tooth will have a poor crown-root ratio.</a:t>
            </a:r>
          </a:p>
          <a:p>
            <a:r>
              <a:rPr lang="en-US" dirty="0"/>
              <a:t> Pulpal necrosis before the completion of dentin deposition within the root leaves a thin root more prone to fracture in the event of trauma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6458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Comparative Morphology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•Finn and Ash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Primary teeth-smaller in all dimension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Primary crown is wider in </a:t>
            </a:r>
            <a:r>
              <a:rPr lang="en-US" dirty="0" err="1"/>
              <a:t>mesio</a:t>
            </a:r>
            <a:r>
              <a:rPr lang="en-US" dirty="0"/>
              <a:t>-distal dimension.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Have narrow and longer roots 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Prominent facial and lingual cervical third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Constricted at DEJ.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Facial and lingual surface converge </a:t>
            </a:r>
            <a:r>
              <a:rPr lang="en-US" dirty="0" err="1"/>
              <a:t>occlusally</a:t>
            </a:r>
            <a:r>
              <a:rPr lang="en-US" dirty="0"/>
              <a:t> –narrow </a:t>
            </a:r>
            <a:r>
              <a:rPr lang="en-US" dirty="0" err="1"/>
              <a:t>faciolingual</a:t>
            </a:r>
            <a:r>
              <a:rPr lang="en-US" dirty="0"/>
              <a:t> than cervical width.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36110" t="26938" r="37373" b="42757"/>
          <a:stretch>
            <a:fillRect/>
          </a:stretch>
        </p:blipFill>
        <p:spPr bwMode="auto">
          <a:xfrm>
            <a:off x="8229600" y="381000"/>
            <a:ext cx="2057400" cy="176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732433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7. roots are more slender and longer.</a:t>
            </a:r>
          </a:p>
          <a:p>
            <a:pPr>
              <a:buNone/>
            </a:pPr>
            <a:r>
              <a:rPr lang="en-US" dirty="0"/>
              <a:t>8.roots flare out near cervix &amp; more at the apex.</a:t>
            </a:r>
          </a:p>
          <a:p>
            <a:pPr>
              <a:buNone/>
            </a:pPr>
            <a:r>
              <a:rPr lang="en-US" dirty="0"/>
              <a:t>9. thin enamel about 1mm.</a:t>
            </a:r>
          </a:p>
          <a:p>
            <a:pPr>
              <a:buNone/>
            </a:pPr>
            <a:r>
              <a:rPr lang="en-US" dirty="0"/>
              <a:t>10. thickness of dentin between pulp chamber and enamel is thin.</a:t>
            </a:r>
          </a:p>
          <a:p>
            <a:pPr>
              <a:buNone/>
            </a:pPr>
            <a:r>
              <a:rPr lang="en-US" dirty="0"/>
              <a:t>11. larger pulp chamber.</a:t>
            </a:r>
          </a:p>
          <a:p>
            <a:pPr>
              <a:buNone/>
            </a:pPr>
            <a:r>
              <a:rPr lang="en-US" dirty="0"/>
              <a:t>12. higher pulp horns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Pulp Therapy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Pulp tissue is alive and functioning</a:t>
            </a:r>
          </a:p>
          <a:p>
            <a:r>
              <a:rPr lang="en-US" dirty="0"/>
              <a:t>structure as a defense system </a:t>
            </a:r>
          </a:p>
          <a:p>
            <a:r>
              <a:rPr lang="en-US" dirty="0"/>
              <a:t>part of inflammatory response</a:t>
            </a:r>
          </a:p>
          <a:p>
            <a:r>
              <a:rPr lang="en-US" dirty="0"/>
              <a:t>It provides nutrients and</a:t>
            </a:r>
          </a:p>
          <a:p>
            <a:pPr>
              <a:buNone/>
            </a:pPr>
            <a:r>
              <a:rPr lang="en-US" dirty="0"/>
              <a:t>innervation to the </a:t>
            </a:r>
            <a:r>
              <a:rPr lang="en-US" dirty="0" err="1"/>
              <a:t>pulpal</a:t>
            </a:r>
            <a:r>
              <a:rPr lang="en-US" dirty="0"/>
              <a:t>-dentin complex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63001" y="3200400"/>
            <a:ext cx="140017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28723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3">
      <a:dk1>
        <a:sysClr val="windowText" lastClr="000000"/>
      </a:dk1>
      <a:lt1>
        <a:sysClr val="window" lastClr="FFFFFF"/>
      </a:lt1>
      <a:dk2>
        <a:srgbClr val="04617B"/>
      </a:dk2>
      <a:lt2>
        <a:srgbClr val="FFC000"/>
      </a:lt2>
      <a:accent1>
        <a:srgbClr val="0F6FC6"/>
      </a:accent1>
      <a:accent2>
        <a:srgbClr val="20C8F7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1178</Words>
  <Application>Microsoft Office PowerPoint</Application>
  <PresentationFormat>Custom</PresentationFormat>
  <Paragraphs>167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Slide 1</vt:lpstr>
      <vt:lpstr>Specific learning Objectives </vt:lpstr>
      <vt:lpstr>CONTENT</vt:lpstr>
      <vt:lpstr>History </vt:lpstr>
      <vt:lpstr>Introduction</vt:lpstr>
      <vt:lpstr> </vt:lpstr>
      <vt:lpstr>Comparative Morphology </vt:lpstr>
      <vt:lpstr>Slide 8</vt:lpstr>
      <vt:lpstr>Why Pulp Therapy ?</vt:lpstr>
      <vt:lpstr>Vital Pulp Therapy </vt:lpstr>
      <vt:lpstr>Protective Base/Liner </vt:lpstr>
      <vt:lpstr>Indirect Pulp Treatment </vt:lpstr>
      <vt:lpstr>Slide 13</vt:lpstr>
      <vt:lpstr>Direct Pulp Capping </vt:lpstr>
      <vt:lpstr>Pulp Capping Agents </vt:lpstr>
      <vt:lpstr>Slide 16</vt:lpstr>
      <vt:lpstr>Slide 17</vt:lpstr>
      <vt:lpstr>Pulpotomy in Permanent teeth </vt:lpstr>
      <vt:lpstr>Slide 19</vt:lpstr>
      <vt:lpstr>Slide 20</vt:lpstr>
      <vt:lpstr>Slide 21</vt:lpstr>
      <vt:lpstr>Formocrsol???</vt:lpstr>
      <vt:lpstr>Slide 23</vt:lpstr>
      <vt:lpstr>TAKE HOME MESSAGE</vt:lpstr>
      <vt:lpstr>Question &amp; Answer Session</vt:lpstr>
      <vt:lpstr>References </vt:lpstr>
      <vt:lpstr>Slide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Vidhani</dc:creator>
  <cp:lastModifiedBy>test</cp:lastModifiedBy>
  <cp:revision>6</cp:revision>
  <dcterms:created xsi:type="dcterms:W3CDTF">2022-09-11T15:18:38Z</dcterms:created>
  <dcterms:modified xsi:type="dcterms:W3CDTF">2023-04-18T06:42:54Z</dcterms:modified>
</cp:coreProperties>
</file>